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856" y="-3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essbolson:Downloads:WSC%20Timeline-1.xlsx" TargetMode="External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51231103234603"/>
          <c:y val="0.114784208674947"/>
          <c:w val="0.507446325860769"/>
          <c:h val="0.56023939135451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Start Date</c:v>
                </c:pt>
              </c:strCache>
            </c:strRef>
          </c:tx>
          <c:spPr>
            <a:noFill/>
            <a:ln>
              <a:noFill/>
            </a:ln>
          </c:spPr>
          <c:invertIfNegative val="0"/>
          <c:cat>
            <c:strRef>
              <c:f>Sheet1!$B$3:$B$10</c:f>
              <c:strCache>
                <c:ptCount val="8"/>
                <c:pt idx="0">
                  <c:v>Task Group 1. Economic analyses of urban and agricultural water use _x000d_                            J. Harrington, R. Weisskoff and 1 student</c:v>
                </c:pt>
                <c:pt idx="1">
                  <c:v>Task Group 2. Everglades peatlands carbon balance</c:v>
                </c:pt>
                <c:pt idx="2">
                  <c:v>Task 3. Freshwater discharge and fish population dynamics_x000d_                            J. Rehage, J. Ault, plus 2 grad students</c:v>
                </c:pt>
                <c:pt idx="3">
                  <c:v>Task 4. Ecosystem Service Valuations_x000d_M. Bhat, J. Ault, J. Rehage, P. Mozumder, </c:v>
                </c:pt>
                <c:pt idx="4">
                  <c:v>Task 5. Linking hydro-ecological functioning to the value of ecosystem services</c:v>
                </c:pt>
                <c:pt idx="5">
                  <c:v>Task 6. Scenario development (Flaxman, Weisskoff, Harrington, Mann, Lall)</c:v>
                </c:pt>
                <c:pt idx="6">
                  <c:v>Task7. Behavioral Decision Analyses</c:v>
                </c:pt>
                <c:pt idx="7">
                  <c:v>Task 8. Synthesis</c:v>
                </c:pt>
              </c:strCache>
            </c:strRef>
          </c:cat>
          <c:val>
            <c:numRef>
              <c:f>Sheet1!$C$3:$C$11</c:f>
              <c:numCache>
                <c:formatCode>m/d/yy</c:formatCode>
                <c:ptCount val="9"/>
                <c:pt idx="0">
                  <c:v>41275.0</c:v>
                </c:pt>
                <c:pt idx="1">
                  <c:v>41275.0</c:v>
                </c:pt>
                <c:pt idx="2">
                  <c:v>41275.0</c:v>
                </c:pt>
                <c:pt idx="3">
                  <c:v>41275.0</c:v>
                </c:pt>
                <c:pt idx="4">
                  <c:v>41275.0</c:v>
                </c:pt>
                <c:pt idx="5">
                  <c:v>41275.0</c:v>
                </c:pt>
                <c:pt idx="6">
                  <c:v>41275.0</c:v>
                </c:pt>
                <c:pt idx="7">
                  <c:v>41275.0</c:v>
                </c:pt>
              </c:numCache>
            </c:numRef>
          </c:val>
        </c:ser>
        <c:ser>
          <c:idx val="1"/>
          <c:order val="1"/>
          <c:tx>
            <c:strRef>
              <c:f>Sheet1!$D$2</c:f>
              <c:strCache>
                <c:ptCount val="1"/>
                <c:pt idx="0">
                  <c:v>Completed</c:v>
                </c:pt>
              </c:strCache>
            </c:strRef>
          </c:tx>
          <c:spPr>
            <a:noFill/>
            <a:ln>
              <a:noFill/>
            </a:ln>
          </c:spPr>
          <c:invertIfNegative val="0"/>
          <c:cat>
            <c:strRef>
              <c:f>Sheet1!$B$3:$B$10</c:f>
              <c:strCache>
                <c:ptCount val="8"/>
                <c:pt idx="0">
                  <c:v>Task Group 1. Economic analyses of urban and agricultural water use _x000d_                            J. Harrington, R. Weisskoff and 1 student</c:v>
                </c:pt>
                <c:pt idx="1">
                  <c:v>Task Group 2. Everglades peatlands carbon balance</c:v>
                </c:pt>
                <c:pt idx="2">
                  <c:v>Task 3. Freshwater discharge and fish population dynamics_x000d_                            J. Rehage, J. Ault, plus 2 grad students</c:v>
                </c:pt>
                <c:pt idx="3">
                  <c:v>Task 4. Ecosystem Service Valuations_x000d_M. Bhat, J. Ault, J. Rehage, P. Mozumder, </c:v>
                </c:pt>
                <c:pt idx="4">
                  <c:v>Task 5. Linking hydro-ecological functioning to the value of ecosystem services</c:v>
                </c:pt>
                <c:pt idx="5">
                  <c:v>Task 6. Scenario development (Flaxman, Weisskoff, Harrington, Mann, Lall)</c:v>
                </c:pt>
                <c:pt idx="6">
                  <c:v>Task7. Behavioral Decision Analyses</c:v>
                </c:pt>
                <c:pt idx="7">
                  <c:v>Task 8. Synthesis</c:v>
                </c:pt>
              </c:strCache>
            </c:strRef>
          </c:cat>
          <c:val>
            <c:numRef>
              <c:f>Sheet1!$D$3:$D$11</c:f>
              <c:numCache>
                <c:formatCode>General</c:formatCode>
                <c:ptCount val="9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</c:numCache>
            </c:numRef>
          </c:val>
        </c:ser>
        <c:ser>
          <c:idx val="2"/>
          <c:order val="2"/>
          <c:tx>
            <c:strRef>
              <c:f>Sheet1!$E$2</c:f>
              <c:strCache>
                <c:ptCount val="1"/>
                <c:pt idx="0">
                  <c:v>Remaining</c:v>
                </c:pt>
              </c:strCache>
            </c:strRef>
          </c:tx>
          <c:invertIfNegative val="0"/>
          <c:cat>
            <c:strRef>
              <c:f>Sheet1!$B$3:$B$10</c:f>
              <c:strCache>
                <c:ptCount val="8"/>
                <c:pt idx="0">
                  <c:v>Task Group 1. Economic analyses of urban and agricultural water use _x000d_                            J. Harrington, R. Weisskoff and 1 student</c:v>
                </c:pt>
                <c:pt idx="1">
                  <c:v>Task Group 2. Everglades peatlands carbon balance</c:v>
                </c:pt>
                <c:pt idx="2">
                  <c:v>Task 3. Freshwater discharge and fish population dynamics_x000d_                            J. Rehage, J. Ault, plus 2 grad students</c:v>
                </c:pt>
                <c:pt idx="3">
                  <c:v>Task 4. Ecosystem Service Valuations_x000d_M. Bhat, J. Ault, J. Rehage, P. Mozumder, </c:v>
                </c:pt>
                <c:pt idx="4">
                  <c:v>Task 5. Linking hydro-ecological functioning to the value of ecosystem services</c:v>
                </c:pt>
                <c:pt idx="5">
                  <c:v>Task 6. Scenario development (Flaxman, Weisskoff, Harrington, Mann, Lall)</c:v>
                </c:pt>
                <c:pt idx="6">
                  <c:v>Task7. Behavioral Decision Analyses</c:v>
                </c:pt>
                <c:pt idx="7">
                  <c:v>Task 8. Synthesis</c:v>
                </c:pt>
              </c:strCache>
            </c:strRef>
          </c:cat>
          <c:val>
            <c:numRef>
              <c:f>Sheet1!$E$3:$E$10</c:f>
              <c:numCache>
                <c:formatCode>General</c:formatCode>
                <c:ptCount val="8"/>
                <c:pt idx="0">
                  <c:v>730.5</c:v>
                </c:pt>
                <c:pt idx="1">
                  <c:v>1095.75</c:v>
                </c:pt>
                <c:pt idx="2">
                  <c:v>1095.75</c:v>
                </c:pt>
                <c:pt idx="3">
                  <c:v>1095.75</c:v>
                </c:pt>
                <c:pt idx="4">
                  <c:v>1461.0</c:v>
                </c:pt>
                <c:pt idx="5">
                  <c:v>1461.0</c:v>
                </c:pt>
                <c:pt idx="6">
                  <c:v>1826.25</c:v>
                </c:pt>
                <c:pt idx="7">
                  <c:v>1826.25</c:v>
                </c:pt>
              </c:numCache>
            </c:numRef>
          </c:val>
        </c:ser>
        <c:ser>
          <c:idx val="3"/>
          <c:order val="3"/>
          <c:tx>
            <c:strRef>
              <c:f>Sheet1!$B$3:$B$10</c:f>
              <c:strCache>
                <c:ptCount val="1"/>
                <c:pt idx="0">
                  <c:v>Task Group 1. Economic analyses of urban and agricultural water use _x000d_                            J. Harrington, R. Weisskoff and 1 student Task Group 2. Everglades peatlands carbon balance Task 3. Freshwater discharge and fish population dynamics_x000d_                            J. Rehage, J. Ault, plus 2 grad students</c:v>
                </c:pt>
              </c:strCache>
            </c:strRef>
          </c:tx>
          <c:invertIfNegative val="0"/>
          <c:cat>
            <c:strRef>
              <c:f>Sheet1!$B$3:$B$10</c:f>
              <c:strCache>
                <c:ptCount val="8"/>
                <c:pt idx="0">
                  <c:v>Task Group 1. Economic analyses of urban and agricultural water use _x000d_                            J. Harrington, R. Weisskoff and 1 student</c:v>
                </c:pt>
                <c:pt idx="1">
                  <c:v>Task Group 2. Everglades peatlands carbon balance</c:v>
                </c:pt>
                <c:pt idx="2">
                  <c:v>Task 3. Freshwater discharge and fish population dynamics_x000d_                            J. Rehage, J. Ault, plus 2 grad students</c:v>
                </c:pt>
                <c:pt idx="3">
                  <c:v>Task 4. Ecosystem Service Valuations_x000d_M. Bhat, J. Ault, J. Rehage, P. Mozumder, </c:v>
                </c:pt>
                <c:pt idx="4">
                  <c:v>Task 5. Linking hydro-ecological functioning to the value of ecosystem services</c:v>
                </c:pt>
                <c:pt idx="5">
                  <c:v>Task 6. Scenario development (Flaxman, Weisskoff, Harrington, Mann, Lall)</c:v>
                </c:pt>
                <c:pt idx="6">
                  <c:v>Task7. Behavioral Decision Analyses</c:v>
                </c:pt>
                <c:pt idx="7">
                  <c:v>Task 8. Synthesis</c:v>
                </c:pt>
              </c:strCache>
            </c:strRef>
          </c:cat>
          <c:val>
            <c:numRef>
              <c:f>Sheet1!$B$11</c:f>
              <c:numCache>
                <c:formatCode>General</c:formatCode>
                <c:ptCount val="1"/>
              </c:numCache>
            </c:numRef>
          </c:val>
        </c:ser>
        <c:ser>
          <c:idx val="4"/>
          <c:order val="4"/>
          <c:tx>
            <c:strRef>
              <c:f>Sheet1!$B$3:$B$10</c:f>
              <c:strCache>
                <c:ptCount val="1"/>
                <c:pt idx="0">
                  <c:v>Task Group 1. Economic analyses of urban and agricultural water use _x000d_                            J. Harrington, R. Weisskoff and 1 student Task Group 2. Everglades peatlands carbon balance Task 3. Freshwater discharge and fish population dynamics_x000d_                            J. Rehage, J. Ault, plus 2 grad students</c:v>
                </c:pt>
              </c:strCache>
            </c:strRef>
          </c:tx>
          <c:invertIfNegative val="0"/>
          <c:cat>
            <c:strRef>
              <c:f>Sheet1!$B$3:$B$10</c:f>
              <c:strCache>
                <c:ptCount val="8"/>
                <c:pt idx="0">
                  <c:v>Task Group 1. Economic analyses of urban and agricultural water use _x000d_                            J. Harrington, R. Weisskoff and 1 student</c:v>
                </c:pt>
                <c:pt idx="1">
                  <c:v>Task Group 2. Everglades peatlands carbon balance</c:v>
                </c:pt>
                <c:pt idx="2">
                  <c:v>Task 3. Freshwater discharge and fish population dynamics_x000d_                            J. Rehage, J. Ault, plus 2 grad students</c:v>
                </c:pt>
                <c:pt idx="3">
                  <c:v>Task 4. Ecosystem Service Valuations_x000d_M. Bhat, J. Ault, J. Rehage, P. Mozumder, </c:v>
                </c:pt>
                <c:pt idx="4">
                  <c:v>Task 5. Linking hydro-ecological functioning to the value of ecosystem services</c:v>
                </c:pt>
                <c:pt idx="5">
                  <c:v>Task 6. Scenario development (Flaxman, Weisskoff, Harrington, Mann, Lall)</c:v>
                </c:pt>
                <c:pt idx="6">
                  <c:v>Task7. Behavioral Decision Analyses</c:v>
                </c:pt>
                <c:pt idx="7">
                  <c:v>Task 8. Synthesis</c:v>
                </c:pt>
              </c:strCache>
            </c:strRef>
          </c:cat>
          <c:val>
            <c:numRef>
              <c:f>Sheet1!$B$11</c:f>
              <c:numCache>
                <c:formatCode>General</c:formatCode>
                <c:ptCount val="1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86152888"/>
        <c:axId val="477246872"/>
      </c:barChart>
      <c:catAx>
        <c:axId val="486152888"/>
        <c:scaling>
          <c:orientation val="maxMin"/>
        </c:scaling>
        <c:delete val="0"/>
        <c:axPos val="l"/>
        <c:numFmt formatCode="@" sourceLinked="1"/>
        <c:majorTickMark val="out"/>
        <c:minorTickMark val="none"/>
        <c:tickLblPos val="nextTo"/>
        <c:txPr>
          <a:bodyPr anchor="ctr" anchorCtr="0"/>
          <a:lstStyle/>
          <a:p>
            <a:pPr>
              <a:defRPr sz="1200" baseline="0"/>
            </a:pPr>
            <a:endParaRPr lang="en-US"/>
          </a:p>
        </c:txPr>
        <c:crossAx val="477246872"/>
        <c:crosses val="autoZero"/>
        <c:auto val="1"/>
        <c:lblAlgn val="ctr"/>
        <c:lblOffset val="100"/>
        <c:noMultiLvlLbl val="0"/>
      </c:catAx>
      <c:valAx>
        <c:axId val="477246872"/>
        <c:scaling>
          <c:orientation val="minMax"/>
          <c:max val="43092.25"/>
          <c:min val="41275.0"/>
        </c:scaling>
        <c:delete val="0"/>
        <c:axPos val="t"/>
        <c:majorGridlines/>
        <c:numFmt formatCode="m/d/yy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486152888"/>
        <c:crosses val="autoZero"/>
        <c:crossBetween val="between"/>
        <c:majorUnit val="365.25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0.00075</cdr:x>
      <cdr:y>0.11864</cdr:y>
    </cdr:from>
    <cdr:to>
      <cdr:x>0.44857</cdr:x>
      <cdr:y>0.71672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936" y="804461"/>
          <a:ext cx="4141731" cy="405540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i="0" u="none" strike="noStrike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Task Group 1. South Florida water resource economics</a:t>
          </a:r>
          <a:r>
            <a:rPr lang="en-US" sz="1100" b="0" i="0" u="none" strike="noStrike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/>
          </a:r>
          <a:br>
            <a:rPr lang="en-US" sz="1100" b="0" i="0" u="none" strike="noStrike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</a:br>
          <a:endParaRPr lang="en-US" sz="1400" b="1" i="0" u="none" strike="noStrike" dirty="0"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  <a:p xmlns:a="http://schemas.openxmlformats.org/drawingml/2006/main">
          <a:r>
            <a:rPr lang="en-US" sz="1100" b="1" i="0" dirty="0">
              <a:effectLst/>
              <a:latin typeface="Arial" pitchFamily="34" charset="0"/>
              <a:ea typeface="+mn-ea"/>
              <a:cs typeface="Arial" pitchFamily="34" charset="0"/>
            </a:rPr>
            <a:t>Task Group </a:t>
          </a:r>
          <a:r>
            <a:rPr lang="en-US" sz="1100" b="1" i="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rPr>
            <a:t>2. </a:t>
          </a:r>
          <a:r>
            <a:rPr lang="en-US" sz="1100" b="1" i="0" dirty="0">
              <a:effectLst/>
              <a:latin typeface="Arial" pitchFamily="34" charset="0"/>
              <a:ea typeface="+mn-ea"/>
              <a:cs typeface="Arial" pitchFamily="34" charset="0"/>
            </a:rPr>
            <a:t>Water management,</a:t>
          </a:r>
          <a:r>
            <a:rPr lang="en-US" sz="1100" b="1" i="0" baseline="0" dirty="0">
              <a:effectLst/>
              <a:latin typeface="Arial" pitchFamily="34" charset="0"/>
              <a:ea typeface="+mn-ea"/>
              <a:cs typeface="Arial" pitchFamily="34" charset="0"/>
            </a:rPr>
            <a:t> fish  population dynamics, 	 and regional sport fisheries</a:t>
          </a:r>
          <a:endParaRPr lang="en-US" sz="1100" b="1" i="0" dirty="0">
            <a:effectLst/>
            <a:latin typeface="Arial" pitchFamily="34" charset="0"/>
            <a:ea typeface="+mn-ea"/>
            <a:cs typeface="Arial" pitchFamily="34" charset="0"/>
          </a:endParaRPr>
        </a:p>
        <a:p xmlns:a="http://schemas.openxmlformats.org/drawingml/2006/main">
          <a:endParaRPr lang="en-US" sz="1400" b="1" i="0" u="none" strike="noStrike" dirty="0">
            <a:solidFill>
              <a:schemeClr val="tx1"/>
            </a:solidFill>
            <a:effectLst/>
            <a:latin typeface="Arial" pitchFamily="34" charset="0"/>
            <a:ea typeface="+mn-ea"/>
            <a:cs typeface="Arial" pitchFamily="34" charset="0"/>
          </a:endParaRP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 b="1" i="0" dirty="0">
              <a:effectLst/>
              <a:latin typeface="Arial" pitchFamily="34" charset="0"/>
              <a:ea typeface="+mn-ea"/>
              <a:cs typeface="Arial" pitchFamily="34" charset="0"/>
            </a:rPr>
            <a:t>Task Group </a:t>
          </a:r>
          <a:r>
            <a:rPr lang="en-US" sz="1100" b="1" i="0" u="none" strike="noStrike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3. </a:t>
          </a:r>
          <a:r>
            <a:rPr lang="en-US" sz="1100" b="1" i="0" dirty="0">
              <a:effectLst/>
              <a:latin typeface="Arial" pitchFamily="34" charset="0"/>
              <a:ea typeface="+mn-ea"/>
              <a:cs typeface="Arial" pitchFamily="34" charset="0"/>
            </a:rPr>
            <a:t>Everglades </a:t>
          </a:r>
          <a:r>
            <a:rPr lang="en-US" sz="1100" b="1" i="0" dirty="0" err="1">
              <a:effectLst/>
              <a:latin typeface="Arial" pitchFamily="34" charset="0"/>
              <a:ea typeface="+mn-ea"/>
              <a:cs typeface="Arial" pitchFamily="34" charset="0"/>
            </a:rPr>
            <a:t>peatlands</a:t>
          </a:r>
          <a:r>
            <a:rPr lang="en-US" sz="1100" b="1" i="0" dirty="0">
              <a:effectLst/>
              <a:latin typeface="Arial" pitchFamily="34" charset="0"/>
              <a:ea typeface="+mn-ea"/>
              <a:cs typeface="Arial" pitchFamily="34" charset="0"/>
            </a:rPr>
            <a:t> carbon balance</a:t>
          </a:r>
          <a:r>
            <a:rPr lang="en-US" sz="1100" b="0" i="0" u="none" strike="noStrike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/>
          </a:r>
          <a:br>
            <a:rPr lang="en-US" sz="1100" b="0" i="0" u="none" strike="noStrike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</a:br>
          <a:r>
            <a:rPr lang="en-US" sz="1400" b="0" i="0" u="none" strike="noStrike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	</a:t>
          </a:r>
          <a:endParaRPr lang="en-US" sz="1400" b="1" i="0" u="none" strike="noStrike" dirty="0"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 b="1" i="0" dirty="0">
              <a:effectLst/>
              <a:latin typeface="Arial" pitchFamily="34" charset="0"/>
              <a:ea typeface="+mn-ea"/>
              <a:cs typeface="Arial" pitchFamily="34" charset="0"/>
            </a:rPr>
            <a:t>Task Group </a:t>
          </a:r>
          <a:r>
            <a:rPr lang="en-US" sz="1100" b="1" i="0" u="none" strike="noStrike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4. </a:t>
          </a:r>
          <a:r>
            <a:rPr lang="en-US" sz="1100" b="1" i="0" dirty="0">
              <a:effectLst/>
              <a:latin typeface="Arial" pitchFamily="34" charset="0"/>
              <a:ea typeface="+mn-ea"/>
              <a:cs typeface="Arial" pitchFamily="34" charset="0"/>
            </a:rPr>
            <a:t>Valuation of ecosystem services</a:t>
          </a:r>
          <a:endParaRPr lang="en-US" dirty="0">
            <a:effectLst/>
            <a:latin typeface="Arial" pitchFamily="34" charset="0"/>
            <a:cs typeface="Arial" pitchFamily="34" charset="0"/>
          </a:endParaRPr>
        </a:p>
        <a:p xmlns:a="http://schemas.openxmlformats.org/drawingml/2006/main">
          <a:r>
            <a:rPr lang="en-US" sz="1400" b="0" i="0" u="none" strike="noStrike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	</a:t>
          </a:r>
          <a:endParaRPr lang="en-US" sz="1400" b="1" i="0" u="none" strike="noStrike" dirty="0"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  <a:p xmlns:a="http://schemas.openxmlformats.org/drawingml/2006/main">
          <a:r>
            <a:rPr lang="en-US" sz="1100" b="1" i="0" dirty="0">
              <a:effectLst/>
              <a:latin typeface="Arial" pitchFamily="34" charset="0"/>
              <a:ea typeface="+mn-ea"/>
              <a:cs typeface="Arial" pitchFamily="34" charset="0"/>
            </a:rPr>
            <a:t>Task Group </a:t>
          </a:r>
          <a:r>
            <a:rPr lang="en-US" sz="1100" b="1" i="0" u="none" strike="noStrike" baseline="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5. H</a:t>
          </a:r>
          <a:r>
            <a:rPr lang="en-US" sz="1100" b="1" i="0" u="none" strike="noStrike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ydro-economic optimization</a:t>
          </a:r>
          <a:r>
            <a:rPr lang="en-US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modeling</a:t>
          </a:r>
        </a:p>
        <a:p xmlns:a="http://schemas.openxmlformats.org/drawingml/2006/main">
          <a:endParaRPr lang="en-US" sz="12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 b="1" i="0" dirty="0">
              <a:effectLst/>
              <a:latin typeface="Arial" pitchFamily="34" charset="0"/>
              <a:ea typeface="+mn-ea"/>
              <a:cs typeface="Arial" pitchFamily="34" charset="0"/>
            </a:rPr>
            <a:t>Task Group </a:t>
          </a:r>
          <a:r>
            <a:rPr lang="en-US" sz="1100" b="1" dirty="0">
              <a:effectLst/>
              <a:latin typeface="Arial" pitchFamily="34" charset="0"/>
              <a:ea typeface="+mn-ea"/>
              <a:cs typeface="Arial" pitchFamily="34" charset="0"/>
            </a:rPr>
            <a:t>6. </a:t>
          </a:r>
          <a:r>
            <a:rPr lang="en-US" sz="1100" b="1" i="0" dirty="0">
              <a:effectLst/>
              <a:latin typeface="Arial" pitchFamily="34" charset="0"/>
              <a:ea typeface="+mn-ea"/>
              <a:cs typeface="Arial" pitchFamily="34" charset="0"/>
            </a:rPr>
            <a:t>Scenario generation</a:t>
          </a:r>
          <a:endParaRPr lang="en-US" sz="1100" dirty="0">
            <a:effectLst/>
            <a:latin typeface="Arial" pitchFamily="34" charset="0"/>
            <a:cs typeface="Arial" pitchFamily="34" charset="0"/>
          </a:endParaRPr>
        </a:p>
        <a:p xmlns:a="http://schemas.openxmlformats.org/drawingml/2006/main">
          <a:r>
            <a:rPr lang="en-US" sz="1400" b="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	</a:t>
          </a:r>
        </a:p>
        <a:p xmlns:a="http://schemas.openxmlformats.org/drawingml/2006/main">
          <a:r>
            <a:rPr lang="en-US" sz="1100" b="1" i="0" dirty="0">
              <a:effectLst/>
              <a:latin typeface="Arial" pitchFamily="34" charset="0"/>
              <a:ea typeface="+mn-ea"/>
              <a:cs typeface="Arial" pitchFamily="34" charset="0"/>
            </a:rPr>
            <a:t>Task Group </a:t>
          </a:r>
          <a:r>
            <a:rPr lang="en-US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7. </a:t>
          </a:r>
          <a:r>
            <a:rPr lang="en-US" sz="1100" b="1" i="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rPr>
            <a:t>Behavioral decision analyses</a:t>
          </a:r>
        </a:p>
        <a:p xmlns:a="http://schemas.openxmlformats.org/drawingml/2006/main">
          <a:r>
            <a:rPr lang="en-US" sz="1400" b="0" i="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rPr>
            <a:t>	</a:t>
          </a:r>
          <a:endParaRPr lang="en-US" sz="1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 xmlns:a="http://schemas.openxmlformats.org/drawingml/2006/main">
          <a:r>
            <a:rPr lang="en-US" sz="1100" b="1" i="0" dirty="0">
              <a:effectLst/>
              <a:latin typeface="Arial" pitchFamily="34" charset="0"/>
              <a:ea typeface="+mn-ea"/>
              <a:cs typeface="Arial" pitchFamily="34" charset="0"/>
            </a:rPr>
            <a:t>Task Group </a:t>
          </a:r>
          <a:r>
            <a:rPr lang="en-US" sz="1100" b="1" i="0" u="none" strike="noStrike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8.</a:t>
          </a:r>
          <a:r>
            <a:rPr lang="en-US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Integration and </a:t>
          </a:r>
          <a:r>
            <a:rPr lang="en-US" sz="1100" b="1" i="0" u="none" strike="noStrike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synthesis</a:t>
          </a:r>
          <a:r>
            <a:rPr lang="en-US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3516B-580C-FF40-84F0-C1A5F973B716}" type="datetimeFigureOut">
              <a:rPr lang="en-US" smtClean="0"/>
              <a:t>3/1/13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0CCA-A07B-C848-BA2A-53678F51D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102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3516B-580C-FF40-84F0-C1A5F973B716}" type="datetimeFigureOut">
              <a:rPr lang="en-US" smtClean="0"/>
              <a:t>3/1/13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0CCA-A07B-C848-BA2A-53678F51D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5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3516B-580C-FF40-84F0-C1A5F973B716}" type="datetimeFigureOut">
              <a:rPr lang="en-US" smtClean="0"/>
              <a:t>3/1/13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0CCA-A07B-C848-BA2A-53678F51D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73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3516B-580C-FF40-84F0-C1A5F973B716}" type="datetimeFigureOut">
              <a:rPr lang="en-US" smtClean="0"/>
              <a:t>3/1/13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0CCA-A07B-C848-BA2A-53678F51D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921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3516B-580C-FF40-84F0-C1A5F973B716}" type="datetimeFigureOut">
              <a:rPr lang="en-US" smtClean="0"/>
              <a:t>3/1/13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0CCA-A07B-C848-BA2A-53678F51D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92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3516B-580C-FF40-84F0-C1A5F973B716}" type="datetimeFigureOut">
              <a:rPr lang="en-US" smtClean="0"/>
              <a:t>3/1/13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0CCA-A07B-C848-BA2A-53678F51D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390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3516B-580C-FF40-84F0-C1A5F973B716}" type="datetimeFigureOut">
              <a:rPr lang="en-US" smtClean="0"/>
              <a:t>3/1/13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0CCA-A07B-C848-BA2A-53678F51D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3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3516B-580C-FF40-84F0-C1A5F973B716}" type="datetimeFigureOut">
              <a:rPr lang="en-US" smtClean="0"/>
              <a:t>3/1/13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0CCA-A07B-C848-BA2A-53678F51D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242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3516B-580C-FF40-84F0-C1A5F973B716}" type="datetimeFigureOut">
              <a:rPr lang="en-US" smtClean="0"/>
              <a:t>3/1/13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0CCA-A07B-C848-BA2A-53678F51D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948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3516B-580C-FF40-84F0-C1A5F973B716}" type="datetimeFigureOut">
              <a:rPr lang="en-US" smtClean="0"/>
              <a:t>3/1/13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0CCA-A07B-C848-BA2A-53678F51D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74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3516B-580C-FF40-84F0-C1A5F973B716}" type="datetimeFigureOut">
              <a:rPr lang="en-US" smtClean="0"/>
              <a:t>3/1/13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0CCA-A07B-C848-BA2A-53678F51D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42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3516B-580C-FF40-84F0-C1A5F973B716}" type="datetimeFigureOut">
              <a:rPr lang="en-US" smtClean="0"/>
              <a:t>3/1/13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50CCA-A07B-C848-BA2A-53678F51D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502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Management Plan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Jessica Bolson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53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Group 7"/>
          <p:cNvGrpSpPr>
            <a:grpSpLocks/>
          </p:cNvGrpSpPr>
          <p:nvPr/>
        </p:nvGrpSpPr>
        <p:grpSpPr bwMode="auto">
          <a:xfrm>
            <a:off x="149758" y="609599"/>
            <a:ext cx="8824912" cy="5554133"/>
            <a:chOff x="609599" y="252412"/>
            <a:chExt cx="8464551" cy="5310188"/>
          </a:xfrm>
        </p:grpSpPr>
        <p:sp>
          <p:nvSpPr>
            <p:cNvPr id="13316" name="Text Box 22"/>
            <p:cNvSpPr txBox="1">
              <a:spLocks noChangeArrowheads="1"/>
            </p:cNvSpPr>
            <p:nvPr/>
          </p:nvSpPr>
          <p:spPr bwMode="auto">
            <a:xfrm>
              <a:off x="1278890" y="2078514"/>
              <a:ext cx="7359015" cy="1242218"/>
            </a:xfrm>
            <a:prstGeom prst="rect">
              <a:avLst/>
            </a:prstGeom>
            <a:solidFill>
              <a:schemeClr val="accent1">
                <a:alpha val="14902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100" b="1">
                  <a:cs typeface="Times New Roman" charset="0"/>
                </a:rPr>
                <a:t>Stakeholders</a:t>
              </a:r>
              <a:endParaRPr lang="en-US" sz="1100"/>
            </a:p>
            <a:p>
              <a:pPr algn="ctr"/>
              <a:endParaRPr lang="en-US" sz="1100"/>
            </a:p>
          </p:txBody>
        </p:sp>
        <p:sp>
          <p:nvSpPr>
            <p:cNvPr id="13317" name="Text Box 25"/>
            <p:cNvSpPr txBox="1">
              <a:spLocks noChangeArrowheads="1"/>
            </p:cNvSpPr>
            <p:nvPr/>
          </p:nvSpPr>
          <p:spPr bwMode="auto">
            <a:xfrm>
              <a:off x="4551363" y="2419350"/>
              <a:ext cx="1636712" cy="7937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100" b="1">
                  <a:cs typeface="Times New Roman" charset="0"/>
                </a:rPr>
                <a:t>Task Group 2</a:t>
              </a:r>
            </a:p>
            <a:p>
              <a:pPr algn="ctr"/>
              <a:r>
                <a:rPr lang="en-US" sz="1100">
                  <a:cs typeface="Times New Roman" charset="0"/>
                </a:rPr>
                <a:t>Task lead</a:t>
              </a:r>
            </a:p>
            <a:p>
              <a:pPr algn="ctr"/>
              <a:r>
                <a:rPr lang="en-US" sz="1100">
                  <a:cs typeface="Times New Roman" charset="0"/>
                </a:rPr>
                <a:t>Team</a:t>
              </a:r>
            </a:p>
            <a:p>
              <a:pPr algn="ctr"/>
              <a:r>
                <a:rPr lang="en-US" sz="1100">
                  <a:cs typeface="Times New Roman" charset="0"/>
                </a:rPr>
                <a:t>University lead(s)</a:t>
              </a:r>
            </a:p>
          </p:txBody>
        </p:sp>
        <p:sp>
          <p:nvSpPr>
            <p:cNvPr id="13318" name="Text Box 22"/>
            <p:cNvSpPr txBox="1">
              <a:spLocks noChangeArrowheads="1"/>
            </p:cNvSpPr>
            <p:nvPr/>
          </p:nvSpPr>
          <p:spPr bwMode="auto">
            <a:xfrm>
              <a:off x="2590800" y="2433638"/>
              <a:ext cx="1600200" cy="7953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100" b="1">
                  <a:cs typeface="Times New Roman" charset="0"/>
                </a:rPr>
                <a:t>Task Group 1</a:t>
              </a:r>
              <a:endParaRPr lang="en-US" sz="1100"/>
            </a:p>
            <a:p>
              <a:pPr algn="ctr"/>
              <a:r>
                <a:rPr lang="en-US" sz="1100">
                  <a:cs typeface="Times New Roman" charset="0"/>
                </a:rPr>
                <a:t>Task lead</a:t>
              </a:r>
            </a:p>
            <a:p>
              <a:pPr algn="ctr"/>
              <a:r>
                <a:rPr lang="en-US" sz="1100">
                  <a:cs typeface="Times New Roman" charset="0"/>
                </a:rPr>
                <a:t>Team</a:t>
              </a:r>
            </a:p>
            <a:p>
              <a:pPr algn="ctr"/>
              <a:r>
                <a:rPr lang="en-US" sz="1100">
                  <a:cs typeface="Times New Roman" charset="0"/>
                </a:rPr>
                <a:t>University lead(s)</a:t>
              </a:r>
            </a:p>
            <a:p>
              <a:pPr algn="ctr"/>
              <a:endParaRPr lang="en-US" sz="1100"/>
            </a:p>
          </p:txBody>
        </p:sp>
        <p:sp>
          <p:nvSpPr>
            <p:cNvPr id="13319" name="Text Box 21"/>
            <p:cNvSpPr txBox="1">
              <a:spLocks noChangeArrowheads="1"/>
            </p:cNvSpPr>
            <p:nvPr/>
          </p:nvSpPr>
          <p:spPr bwMode="auto">
            <a:xfrm>
              <a:off x="3251200" y="252412"/>
              <a:ext cx="3328988" cy="15001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1" dirty="0">
                  <a:cs typeface="Times New Roman" charset="0"/>
                </a:rPr>
                <a:t>Steering Committee</a:t>
              </a:r>
              <a:endParaRPr lang="en-US" sz="1800" dirty="0"/>
            </a:p>
            <a:p>
              <a:pPr algn="ctr"/>
              <a:r>
                <a:rPr lang="en-US" sz="1200" dirty="0">
                  <a:cs typeface="Times New Roman" charset="0"/>
                </a:rPr>
                <a:t>Michael </a:t>
              </a:r>
              <a:r>
                <a:rPr lang="en-US" sz="1200" dirty="0" err="1">
                  <a:cs typeface="Times New Roman" charset="0"/>
                </a:rPr>
                <a:t>Sukop</a:t>
              </a:r>
              <a:r>
                <a:rPr lang="en-US" sz="1200" dirty="0">
                  <a:cs typeface="Times New Roman" charset="0"/>
                </a:rPr>
                <a:t> (Managing PI, FIU)</a:t>
              </a:r>
              <a:endParaRPr lang="en-US" sz="1200" dirty="0"/>
            </a:p>
            <a:p>
              <a:pPr algn="ctr"/>
              <a:r>
                <a:rPr lang="en-US" sz="1200" dirty="0">
                  <a:cs typeface="Times New Roman" charset="0"/>
                </a:rPr>
                <a:t>Jennifer </a:t>
              </a:r>
              <a:r>
                <a:rPr lang="en-US" sz="1200" dirty="0" err="1">
                  <a:cs typeface="Times New Roman" charset="0"/>
                </a:rPr>
                <a:t>Rehage</a:t>
              </a:r>
              <a:r>
                <a:rPr lang="en-US" sz="1200" dirty="0">
                  <a:cs typeface="Times New Roman" charset="0"/>
                </a:rPr>
                <a:t> (FIU)</a:t>
              </a:r>
            </a:p>
            <a:p>
              <a:pPr algn="ctr"/>
              <a:r>
                <a:rPr lang="en-US" sz="1200" dirty="0">
                  <a:cs typeface="Times New Roman" charset="0"/>
                </a:rPr>
                <a:t>Kenny Broad (U Miami)</a:t>
              </a:r>
            </a:p>
            <a:p>
              <a:pPr algn="ctr"/>
              <a:r>
                <a:rPr lang="en-US" sz="1200" dirty="0">
                  <a:cs typeface="Times New Roman" charset="0"/>
                </a:rPr>
                <a:t>David Watkins (Mich. Tech)</a:t>
              </a:r>
            </a:p>
            <a:p>
              <a:pPr algn="ctr"/>
              <a:r>
                <a:rPr lang="en-US" sz="1200" dirty="0">
                  <a:cs typeface="Times New Roman" charset="0"/>
                </a:rPr>
                <a:t>Julie Harrington (FSU)</a:t>
              </a:r>
            </a:p>
            <a:p>
              <a:pPr algn="ctr"/>
              <a:r>
                <a:rPr lang="en-US" sz="1200" dirty="0">
                  <a:cs typeface="Times New Roman" charset="0"/>
                </a:rPr>
                <a:t>Graduate Student(s)</a:t>
              </a:r>
            </a:p>
            <a:p>
              <a:pPr algn="ctr"/>
              <a:endParaRPr lang="es-ES_tradnl" sz="1100" dirty="0"/>
            </a:p>
          </p:txBody>
        </p:sp>
        <p:sp>
          <p:nvSpPr>
            <p:cNvPr id="13320" name="Text Box 20"/>
            <p:cNvSpPr txBox="1">
              <a:spLocks noChangeArrowheads="1"/>
            </p:cNvSpPr>
            <p:nvPr/>
          </p:nvSpPr>
          <p:spPr bwMode="auto">
            <a:xfrm>
              <a:off x="6972300" y="404812"/>
              <a:ext cx="2101850" cy="12112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100" b="1">
                  <a:cs typeface="Times New Roman" charset="0"/>
                </a:rPr>
                <a:t>External Advisory Board</a:t>
              </a:r>
              <a:endParaRPr lang="en-US" sz="1100"/>
            </a:p>
            <a:p>
              <a:pPr algn="ctr"/>
              <a:r>
                <a:rPr lang="en-US" sz="1100"/>
                <a:t>Upmanu Lall (Columbia U) </a:t>
              </a:r>
              <a:r>
                <a:rPr lang="en-US" sz="1100">
                  <a:cs typeface="Times New Roman" charset="0"/>
                </a:rPr>
                <a:t>Tanya Heikkila (U CO-Denver)</a:t>
              </a:r>
            </a:p>
            <a:p>
              <a:pPr algn="ctr"/>
              <a:r>
                <a:rPr lang="en-US" sz="1100">
                  <a:cs typeface="Times New Roman" charset="0"/>
                </a:rPr>
                <a:t>Wendy Graham (UF)</a:t>
              </a:r>
            </a:p>
            <a:p>
              <a:pPr algn="ctr"/>
              <a:r>
                <a:rPr lang="en-US" sz="1100"/>
                <a:t>Vic Engel (USGS) </a:t>
              </a:r>
            </a:p>
            <a:p>
              <a:pPr algn="ctr"/>
              <a:r>
                <a:rPr lang="en-US" sz="1100"/>
                <a:t>Jayantha Obeysekera</a:t>
              </a:r>
            </a:p>
            <a:p>
              <a:pPr algn="ctr"/>
              <a:r>
                <a:rPr lang="en-US" sz="1100"/>
                <a:t>(SFWMD)</a:t>
              </a:r>
            </a:p>
            <a:p>
              <a:endParaRPr lang="en-US" sz="1100"/>
            </a:p>
          </p:txBody>
        </p:sp>
        <p:sp>
          <p:nvSpPr>
            <p:cNvPr id="13321" name="Text Box 25"/>
            <p:cNvSpPr txBox="1">
              <a:spLocks noChangeArrowheads="1"/>
            </p:cNvSpPr>
            <p:nvPr/>
          </p:nvSpPr>
          <p:spPr bwMode="auto">
            <a:xfrm>
              <a:off x="6573838" y="2395538"/>
              <a:ext cx="1638300" cy="8175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100" b="1">
                  <a:cs typeface="Times New Roman" charset="0"/>
                </a:rPr>
                <a:t>Task Groups 3-7</a:t>
              </a:r>
              <a:endParaRPr lang="en-US" sz="1100"/>
            </a:p>
            <a:p>
              <a:pPr algn="ctr"/>
              <a:r>
                <a:rPr lang="en-US" sz="1100">
                  <a:cs typeface="Times New Roman" charset="0"/>
                </a:rPr>
                <a:t>Task lead</a:t>
              </a:r>
            </a:p>
            <a:p>
              <a:pPr algn="ctr"/>
              <a:r>
                <a:rPr lang="en-US" sz="1100">
                  <a:cs typeface="Times New Roman" charset="0"/>
                </a:rPr>
                <a:t>Team</a:t>
              </a:r>
            </a:p>
            <a:p>
              <a:pPr algn="ctr"/>
              <a:r>
                <a:rPr lang="en-US" sz="1100">
                  <a:cs typeface="Times New Roman" charset="0"/>
                </a:rPr>
                <a:t>University lead(s)</a:t>
              </a:r>
            </a:p>
          </p:txBody>
        </p:sp>
        <p:sp>
          <p:nvSpPr>
            <p:cNvPr id="13322" name="Text Box 22"/>
            <p:cNvSpPr txBox="1">
              <a:spLocks noChangeArrowheads="1"/>
            </p:cNvSpPr>
            <p:nvPr/>
          </p:nvSpPr>
          <p:spPr bwMode="auto">
            <a:xfrm>
              <a:off x="1763078" y="3946525"/>
              <a:ext cx="1430337" cy="4286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100" b="1">
                  <a:cs typeface="Times New Roman" charset="0"/>
                </a:rPr>
                <a:t>Web portal</a:t>
              </a:r>
            </a:p>
            <a:p>
              <a:pPr algn="ctr"/>
              <a:r>
                <a:rPr lang="en-US" sz="1100">
                  <a:cs typeface="Times New Roman" charset="0"/>
                </a:rPr>
                <a:t>Michael Sukop </a:t>
              </a:r>
              <a:endParaRPr lang="en-US" sz="1100"/>
            </a:p>
          </p:txBody>
        </p:sp>
        <p:grpSp>
          <p:nvGrpSpPr>
            <p:cNvPr id="13323" name="Group 3"/>
            <p:cNvGrpSpPr>
              <a:grpSpLocks/>
            </p:cNvGrpSpPr>
            <p:nvPr/>
          </p:nvGrpSpPr>
          <p:grpSpPr bwMode="auto">
            <a:xfrm>
              <a:off x="3749675" y="4183063"/>
              <a:ext cx="2727325" cy="1379537"/>
              <a:chOff x="4191000" y="3900328"/>
              <a:chExt cx="2332038" cy="809640"/>
            </a:xfrm>
          </p:grpSpPr>
          <p:sp>
            <p:nvSpPr>
              <p:cNvPr id="13355" name="Text Box 24"/>
              <p:cNvSpPr txBox="1">
                <a:spLocks noChangeArrowheads="1"/>
              </p:cNvSpPr>
              <p:nvPr/>
            </p:nvSpPr>
            <p:spPr bwMode="auto">
              <a:xfrm>
                <a:off x="4191000" y="3900328"/>
                <a:ext cx="2332038" cy="8096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endParaRPr lang="en-US" sz="1100" b="1">
                  <a:cs typeface="Times New Roman" charset="0"/>
                </a:endParaRPr>
              </a:p>
              <a:p>
                <a:r>
                  <a:rPr lang="en-US" sz="1600" b="1">
                    <a:cs typeface="Times New Roman" charset="0"/>
                  </a:rPr>
                  <a:t>Annual meetings</a:t>
                </a:r>
                <a:endParaRPr lang="en-US" sz="1600"/>
              </a:p>
              <a:p>
                <a:endParaRPr lang="en-US" sz="1100"/>
              </a:p>
              <a:p>
                <a:endParaRPr lang="en-US" sz="1100"/>
              </a:p>
              <a:p>
                <a:r>
                  <a:rPr lang="en-US" sz="1100"/>
                  <a:t>	</a:t>
                </a:r>
                <a:endParaRPr lang="en-US" sz="1100" b="1"/>
              </a:p>
              <a:p>
                <a:r>
                  <a:rPr lang="en-US" sz="1100" b="1"/>
                  <a:t>                    </a:t>
                </a:r>
                <a:r>
                  <a:rPr lang="en-US" sz="1600" b="1"/>
                  <a:t>Student symposia</a:t>
                </a:r>
              </a:p>
            </p:txBody>
          </p:sp>
          <p:cxnSp>
            <p:nvCxnSpPr>
              <p:cNvPr id="3" name="Straight Connector 2"/>
              <p:cNvCxnSpPr/>
              <p:nvPr/>
            </p:nvCxnSpPr>
            <p:spPr>
              <a:xfrm flipV="1">
                <a:off x="4190999" y="3900327"/>
                <a:ext cx="2332038" cy="793802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Curved Connector 5"/>
            <p:cNvCxnSpPr>
              <a:stCxn id="13318" idx="3"/>
              <a:endCxn id="13318" idx="0"/>
            </p:cNvCxnSpPr>
            <p:nvPr/>
          </p:nvCxnSpPr>
          <p:spPr bwMode="auto">
            <a:xfrm flipH="1" flipV="1">
              <a:off x="3390899" y="2433637"/>
              <a:ext cx="800100" cy="398463"/>
            </a:xfrm>
            <a:prstGeom prst="curvedConnector4">
              <a:avLst>
                <a:gd name="adj1" fmla="val -28571"/>
                <a:gd name="adj2" fmla="val 157485"/>
              </a:avLst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urved Connector 11"/>
            <p:cNvCxnSpPr>
              <a:stCxn id="13321" idx="3"/>
              <a:endCxn id="13321" idx="0"/>
            </p:cNvCxnSpPr>
            <p:nvPr/>
          </p:nvCxnSpPr>
          <p:spPr bwMode="auto">
            <a:xfrm flipH="1" flipV="1">
              <a:off x="7392987" y="2395537"/>
              <a:ext cx="819150" cy="409575"/>
            </a:xfrm>
            <a:prstGeom prst="curvedConnector4">
              <a:avLst>
                <a:gd name="adj1" fmla="val -27913"/>
                <a:gd name="adj2" fmla="val 155925"/>
              </a:avLst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26" name="Text Box 22"/>
            <p:cNvSpPr txBox="1">
              <a:spLocks noChangeArrowheads="1"/>
            </p:cNvSpPr>
            <p:nvPr/>
          </p:nvSpPr>
          <p:spPr bwMode="auto">
            <a:xfrm>
              <a:off x="609599" y="609599"/>
              <a:ext cx="1664493" cy="99218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100" b="1">
                  <a:cs typeface="Times New Roman" charset="0"/>
                </a:rPr>
                <a:t>Project Coordinator</a:t>
              </a:r>
            </a:p>
            <a:p>
              <a:pPr algn="ctr"/>
              <a:r>
                <a:rPr lang="en-US" sz="1100">
                  <a:cs typeface="Times New Roman" charset="0"/>
                </a:rPr>
                <a:t>Jessica Bolson</a:t>
              </a:r>
            </a:p>
            <a:p>
              <a:pPr algn="ctr"/>
              <a:r>
                <a:rPr lang="en-US" sz="1100">
                  <a:cs typeface="Times New Roman" charset="0"/>
                </a:rPr>
                <a:t> (UPenn)</a:t>
              </a:r>
            </a:p>
            <a:p>
              <a:pPr algn="ctr"/>
              <a:endParaRPr lang="en-US" sz="1100" b="1">
                <a:cs typeface="Times New Roman" charset="0"/>
              </a:endParaRPr>
            </a:p>
            <a:p>
              <a:pPr algn="ctr"/>
              <a:r>
                <a:rPr lang="en-US" sz="1100" b="1">
                  <a:cs typeface="Times New Roman" charset="0"/>
                </a:rPr>
                <a:t>Admin. support</a:t>
              </a:r>
              <a:endParaRPr lang="en-US" sz="1100"/>
            </a:p>
          </p:txBody>
        </p:sp>
        <p:cxnSp>
          <p:nvCxnSpPr>
            <p:cNvPr id="44" name="Curved Connector 43"/>
            <p:cNvCxnSpPr>
              <a:stCxn id="13317" idx="3"/>
              <a:endCxn id="13317" idx="0"/>
            </p:cNvCxnSpPr>
            <p:nvPr/>
          </p:nvCxnSpPr>
          <p:spPr bwMode="auto">
            <a:xfrm flipH="1" flipV="1">
              <a:off x="5368925" y="2419350"/>
              <a:ext cx="819150" cy="396875"/>
            </a:xfrm>
            <a:prstGeom prst="curvedConnector4">
              <a:avLst>
                <a:gd name="adj1" fmla="val -27913"/>
                <a:gd name="adj2" fmla="val 157576"/>
              </a:avLst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lbow Connector 21"/>
            <p:cNvCxnSpPr>
              <a:stCxn id="13321" idx="2"/>
            </p:cNvCxnSpPr>
            <p:nvPr/>
          </p:nvCxnSpPr>
          <p:spPr bwMode="auto">
            <a:xfrm rot="5400000">
              <a:off x="5003006" y="1197769"/>
              <a:ext cx="374650" cy="4405313"/>
            </a:xfrm>
            <a:prstGeom prst="bentConnector2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 bwMode="auto">
            <a:xfrm flipH="1">
              <a:off x="2987674" y="3228975"/>
              <a:ext cx="0" cy="71755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 bwMode="auto">
            <a:xfrm>
              <a:off x="5395912" y="3228975"/>
              <a:ext cx="0" cy="954087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endCxn id="13326" idx="3"/>
            </p:cNvCxnSpPr>
            <p:nvPr/>
          </p:nvCxnSpPr>
          <p:spPr bwMode="auto">
            <a:xfrm flipH="1">
              <a:off x="2273299" y="1098550"/>
              <a:ext cx="977900" cy="7937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 bwMode="auto">
            <a:xfrm flipH="1">
              <a:off x="3059111" y="1752600"/>
              <a:ext cx="522288" cy="681037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 bwMode="auto">
            <a:xfrm>
              <a:off x="5029200" y="1752600"/>
              <a:ext cx="0" cy="681037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 bwMode="auto">
            <a:xfrm>
              <a:off x="6367462" y="1771650"/>
              <a:ext cx="457200" cy="623887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0" name="Elbow Connector 4119"/>
            <p:cNvCxnSpPr/>
            <p:nvPr/>
          </p:nvCxnSpPr>
          <p:spPr bwMode="auto">
            <a:xfrm rot="16200000" flipH="1">
              <a:off x="415130" y="1999456"/>
              <a:ext cx="3717925" cy="2951163"/>
            </a:xfrm>
            <a:prstGeom prst="bentConnector3">
              <a:avLst>
                <a:gd name="adj1" fmla="val 100011"/>
              </a:avLst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Elbow Connector 63"/>
            <p:cNvCxnSpPr/>
            <p:nvPr/>
          </p:nvCxnSpPr>
          <p:spPr bwMode="auto">
            <a:xfrm rot="5400000" flipH="1" flipV="1">
              <a:off x="5841206" y="2267744"/>
              <a:ext cx="3581400" cy="2278062"/>
            </a:xfrm>
            <a:prstGeom prst="bentConnector3">
              <a:avLst>
                <a:gd name="adj1" fmla="val -213"/>
              </a:avLst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Arrow Connector 117"/>
            <p:cNvCxnSpPr/>
            <p:nvPr/>
          </p:nvCxnSpPr>
          <p:spPr bwMode="auto">
            <a:xfrm flipH="1">
              <a:off x="6573837" y="1119187"/>
              <a:ext cx="404813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 bwMode="auto">
            <a:xfrm>
              <a:off x="1538286" y="1622425"/>
              <a:ext cx="0" cy="45085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Arrow Connector 135"/>
            <p:cNvCxnSpPr/>
            <p:nvPr/>
          </p:nvCxnSpPr>
          <p:spPr bwMode="auto">
            <a:xfrm flipH="1">
              <a:off x="4190999" y="3081337"/>
              <a:ext cx="360362" cy="7938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Arrow Connector 137"/>
            <p:cNvCxnSpPr/>
            <p:nvPr/>
          </p:nvCxnSpPr>
          <p:spPr bwMode="auto">
            <a:xfrm flipH="1" flipV="1">
              <a:off x="6188075" y="3081337"/>
              <a:ext cx="385762" cy="7938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41" name="TextBox 101"/>
            <p:cNvSpPr txBox="1">
              <a:spLocks noChangeArrowheads="1"/>
            </p:cNvSpPr>
            <p:nvPr/>
          </p:nvSpPr>
          <p:spPr bwMode="auto">
            <a:xfrm>
              <a:off x="2926080" y="1813560"/>
              <a:ext cx="293687" cy="261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100" b="1"/>
                <a:t>Q</a:t>
              </a:r>
            </a:p>
          </p:txBody>
        </p:sp>
        <p:sp>
          <p:nvSpPr>
            <p:cNvPr id="13342" name="TextBox 140"/>
            <p:cNvSpPr txBox="1">
              <a:spLocks noChangeArrowheads="1"/>
            </p:cNvSpPr>
            <p:nvPr/>
          </p:nvSpPr>
          <p:spPr bwMode="auto">
            <a:xfrm>
              <a:off x="4748689" y="1850073"/>
              <a:ext cx="293687" cy="260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100" b="1"/>
                <a:t>Q</a:t>
              </a:r>
            </a:p>
          </p:txBody>
        </p:sp>
        <p:sp>
          <p:nvSpPr>
            <p:cNvPr id="13343" name="TextBox 141"/>
            <p:cNvSpPr txBox="1">
              <a:spLocks noChangeArrowheads="1"/>
            </p:cNvSpPr>
            <p:nvPr/>
          </p:nvSpPr>
          <p:spPr bwMode="auto">
            <a:xfrm>
              <a:off x="6663055" y="1811179"/>
              <a:ext cx="293687" cy="261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100" b="1"/>
                <a:t>Q</a:t>
              </a:r>
            </a:p>
          </p:txBody>
        </p:sp>
        <p:sp>
          <p:nvSpPr>
            <p:cNvPr id="13344" name="TextBox 142"/>
            <p:cNvSpPr txBox="1">
              <a:spLocks noChangeArrowheads="1"/>
            </p:cNvSpPr>
            <p:nvPr/>
          </p:nvSpPr>
          <p:spPr bwMode="auto">
            <a:xfrm>
              <a:off x="7515225" y="5211318"/>
              <a:ext cx="287338" cy="261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100" b="1"/>
                <a:t>A</a:t>
              </a:r>
            </a:p>
          </p:txBody>
        </p:sp>
        <p:sp>
          <p:nvSpPr>
            <p:cNvPr id="13345" name="TextBox 143"/>
            <p:cNvSpPr txBox="1">
              <a:spLocks noChangeArrowheads="1"/>
            </p:cNvSpPr>
            <p:nvPr/>
          </p:nvSpPr>
          <p:spPr bwMode="auto">
            <a:xfrm>
              <a:off x="6632575" y="806450"/>
              <a:ext cx="287338" cy="261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100" b="1"/>
                <a:t>A</a:t>
              </a:r>
            </a:p>
          </p:txBody>
        </p:sp>
        <p:sp>
          <p:nvSpPr>
            <p:cNvPr id="13346" name="TextBox 144"/>
            <p:cNvSpPr txBox="1">
              <a:spLocks noChangeArrowheads="1"/>
            </p:cNvSpPr>
            <p:nvPr/>
          </p:nvSpPr>
          <p:spPr bwMode="auto">
            <a:xfrm>
              <a:off x="2536825" y="3598863"/>
              <a:ext cx="434975" cy="261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100" b="1"/>
                <a:t>Q,A</a:t>
              </a:r>
            </a:p>
          </p:txBody>
        </p:sp>
        <p:sp>
          <p:nvSpPr>
            <p:cNvPr id="13347" name="TextBox 145"/>
            <p:cNvSpPr txBox="1">
              <a:spLocks noChangeArrowheads="1"/>
            </p:cNvSpPr>
            <p:nvPr/>
          </p:nvSpPr>
          <p:spPr bwMode="auto">
            <a:xfrm>
              <a:off x="5025072" y="3713163"/>
              <a:ext cx="287338" cy="261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100" b="1"/>
                <a:t>A</a:t>
              </a:r>
            </a:p>
          </p:txBody>
        </p:sp>
        <p:sp>
          <p:nvSpPr>
            <p:cNvPr id="13348" name="TextBox 148"/>
            <p:cNvSpPr txBox="1">
              <a:spLocks noChangeArrowheads="1"/>
            </p:cNvSpPr>
            <p:nvPr/>
          </p:nvSpPr>
          <p:spPr bwMode="auto">
            <a:xfrm>
              <a:off x="4257675" y="2801938"/>
              <a:ext cx="271463" cy="260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100" b="1">
                  <a:latin typeface="Times New Roman" charset="0"/>
                  <a:cs typeface="Times New Roman" charset="0"/>
                </a:rPr>
                <a:t>F</a:t>
              </a:r>
            </a:p>
          </p:txBody>
        </p:sp>
        <p:sp>
          <p:nvSpPr>
            <p:cNvPr id="13349" name="TextBox 149"/>
            <p:cNvSpPr txBox="1">
              <a:spLocks noChangeArrowheads="1"/>
            </p:cNvSpPr>
            <p:nvPr/>
          </p:nvSpPr>
          <p:spPr bwMode="auto">
            <a:xfrm>
              <a:off x="6248400" y="2819400"/>
              <a:ext cx="271463" cy="261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100" b="1">
                  <a:latin typeface="Times New Roman" charset="0"/>
                  <a:cs typeface="Times New Roman" charset="0"/>
                </a:rPr>
                <a:t>F</a:t>
              </a:r>
            </a:p>
          </p:txBody>
        </p:sp>
        <p:sp>
          <p:nvSpPr>
            <p:cNvPr id="13350" name="TextBox 150"/>
            <p:cNvSpPr txBox="1">
              <a:spLocks noChangeArrowheads="1"/>
            </p:cNvSpPr>
            <p:nvPr/>
          </p:nvSpPr>
          <p:spPr bwMode="auto">
            <a:xfrm>
              <a:off x="8232775" y="2843213"/>
              <a:ext cx="271463" cy="260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100" b="1">
                  <a:latin typeface="Times New Roman" charset="0"/>
                  <a:cs typeface="Times New Roman" charset="0"/>
                </a:rPr>
                <a:t>F</a:t>
              </a:r>
            </a:p>
          </p:txBody>
        </p:sp>
        <p:cxnSp>
          <p:nvCxnSpPr>
            <p:cNvPr id="154" name="Straight Arrow Connector 153"/>
            <p:cNvCxnSpPr>
              <a:endCxn id="13322" idx="1"/>
            </p:cNvCxnSpPr>
            <p:nvPr/>
          </p:nvCxnSpPr>
          <p:spPr bwMode="auto">
            <a:xfrm>
              <a:off x="798511" y="4160837"/>
              <a:ext cx="965200" cy="0"/>
            </a:xfrm>
            <a:prstGeom prst="straightConnector1">
              <a:avLst/>
            </a:prstGeom>
            <a:ln w="15875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Elbow Connector 112"/>
            <p:cNvCxnSpPr>
              <a:stCxn id="13316" idx="2"/>
            </p:cNvCxnSpPr>
            <p:nvPr/>
          </p:nvCxnSpPr>
          <p:spPr bwMode="auto">
            <a:xfrm rot="16200000" flipH="1">
              <a:off x="4526756" y="3752056"/>
              <a:ext cx="862012" cy="0"/>
            </a:xfrm>
            <a:prstGeom prst="bentConnector3">
              <a:avLst>
                <a:gd name="adj1" fmla="val 50000"/>
              </a:avLst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Elbow Connector 127"/>
            <p:cNvCxnSpPr>
              <a:stCxn id="13355" idx="1"/>
              <a:endCxn id="13322" idx="2"/>
            </p:cNvCxnSpPr>
            <p:nvPr/>
          </p:nvCxnSpPr>
          <p:spPr bwMode="auto">
            <a:xfrm rot="10800000">
              <a:off x="2478086" y="4375150"/>
              <a:ext cx="1271588" cy="498475"/>
            </a:xfrm>
            <a:prstGeom prst="bentConnector2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54" name="TextBox 183"/>
            <p:cNvSpPr txBox="1">
              <a:spLocks noChangeArrowheads="1"/>
            </p:cNvSpPr>
            <p:nvPr/>
          </p:nvSpPr>
          <p:spPr bwMode="auto">
            <a:xfrm>
              <a:off x="6683851" y="3990975"/>
              <a:ext cx="2056973" cy="9387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100" b="1" u="sng">
                  <a:latin typeface="Times New Roman" charset="0"/>
                  <a:cs typeface="Times New Roman" charset="0"/>
                </a:rPr>
                <a:t>Interaction/Reporting schedule</a:t>
              </a:r>
            </a:p>
            <a:p>
              <a:pPr eaLnBrk="1" hangingPunct="1"/>
              <a:r>
                <a:rPr lang="en-US" sz="1100" b="1">
                  <a:latin typeface="Times New Roman" charset="0"/>
                  <a:cs typeface="Times New Roman" charset="0"/>
                </a:rPr>
                <a:t>F =  Frequent, as needed from </a:t>
              </a:r>
            </a:p>
            <a:p>
              <a:pPr eaLnBrk="1" hangingPunct="1"/>
              <a:r>
                <a:rPr lang="en-US" sz="1100" b="1">
                  <a:latin typeface="Times New Roman" charset="0"/>
                  <a:cs typeface="Times New Roman" charset="0"/>
                </a:rPr>
                <a:t>         continuous to weekly</a:t>
              </a:r>
            </a:p>
            <a:p>
              <a:pPr eaLnBrk="1" hangingPunct="1"/>
              <a:r>
                <a:rPr lang="en-US" sz="1100" b="1">
                  <a:latin typeface="Times New Roman" charset="0"/>
                  <a:cs typeface="Times New Roman" charset="0"/>
                </a:rPr>
                <a:t>Q = Quarterly at a minimum</a:t>
              </a:r>
            </a:p>
            <a:p>
              <a:pPr eaLnBrk="1" hangingPunct="1"/>
              <a:r>
                <a:rPr lang="en-US" sz="1100" b="1">
                  <a:latin typeface="Times New Roman" charset="0"/>
                  <a:cs typeface="Times New Roman" charset="0"/>
                </a:rPr>
                <a:t>A = Annual</a:t>
              </a:r>
            </a:p>
          </p:txBody>
        </p:sp>
      </p:grpSp>
      <p:sp>
        <p:nvSpPr>
          <p:cNvPr id="13314" name="TextBox 150"/>
          <p:cNvSpPr txBox="1">
            <a:spLocks noChangeArrowheads="1"/>
          </p:cNvSpPr>
          <p:nvPr/>
        </p:nvSpPr>
        <p:spPr bwMode="auto">
          <a:xfrm>
            <a:off x="2327275" y="1187450"/>
            <a:ext cx="271463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100" b="1">
                <a:latin typeface="Times New Roman" charset="0"/>
                <a:cs typeface="Times New Roman" charset="0"/>
              </a:rPr>
              <a:t>F</a:t>
            </a:r>
          </a:p>
        </p:txBody>
      </p:sp>
      <p:sp>
        <p:nvSpPr>
          <p:cNvPr id="13315" name="TextBox 150"/>
          <p:cNvSpPr txBox="1">
            <a:spLocks noChangeArrowheads="1"/>
          </p:cNvSpPr>
          <p:nvPr/>
        </p:nvSpPr>
        <p:spPr bwMode="auto">
          <a:xfrm>
            <a:off x="508000" y="4173538"/>
            <a:ext cx="271463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100" b="1">
                <a:latin typeface="Times New Roman" charset="0"/>
                <a:cs typeface="Times New Roman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871573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8792527"/>
              </p:ext>
            </p:extLst>
          </p:nvPr>
        </p:nvGraphicFramePr>
        <p:xfrm>
          <a:off x="0" y="0"/>
          <a:ext cx="9248588" cy="6780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8177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97469"/>
            <a:ext cx="9144000" cy="4978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019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62902"/>
              </p:ext>
            </p:extLst>
          </p:nvPr>
        </p:nvGraphicFramePr>
        <p:xfrm>
          <a:off x="1827372" y="0"/>
          <a:ext cx="5489257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ocument" r:id="rId3" imgW="6451600" imgH="8597900" progId="Word.Document.12">
                  <p:embed/>
                </p:oleObj>
              </mc:Choice>
              <mc:Fallback>
                <p:oleObj name="Document" r:id="rId3" imgW="6451600" imgH="85979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7372" y="0"/>
                        <a:ext cx="5489257" cy="6858000"/>
                      </a:xfrm>
                      <a:prstGeom prst="rect">
                        <a:avLst/>
                      </a:prstGeom>
                      <a:solidFill>
                        <a:srgbClr val="A6A6A6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014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175</Words>
  <Application>Microsoft Macintosh PowerPoint</Application>
  <PresentationFormat>On-screen Show (4:3)</PresentationFormat>
  <Paragraphs>71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Microsoft Word Document</vt:lpstr>
      <vt:lpstr>Project Management Plan</vt:lpstr>
      <vt:lpstr>PowerPoint Presentation</vt:lpstr>
      <vt:lpstr>PowerPoint Presentation</vt:lpstr>
      <vt:lpstr>PowerPoint Presentation</vt:lpstr>
      <vt:lpstr>PowerPoint Presentation</vt:lpstr>
    </vt:vector>
  </TitlesOfParts>
  <Company>University of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Plan</dc:title>
  <dc:creator>Jessica Bolson</dc:creator>
  <cp:lastModifiedBy>Jessica Bolson</cp:lastModifiedBy>
  <cp:revision>3</cp:revision>
  <dcterms:created xsi:type="dcterms:W3CDTF">2013-03-01T20:16:12Z</dcterms:created>
  <dcterms:modified xsi:type="dcterms:W3CDTF">2013-03-01T20:32:44Z</dcterms:modified>
</cp:coreProperties>
</file>